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8" r:id="rId2"/>
    <p:sldId id="257" r:id="rId3"/>
    <p:sldId id="258" r:id="rId4"/>
    <p:sldId id="259" r:id="rId5"/>
    <p:sldId id="260" r:id="rId6"/>
    <p:sldId id="261" r:id="rId7"/>
    <p:sldId id="262" r:id="rId8"/>
    <p:sldId id="267"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0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OBCPresident@G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ROBCPresident@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rgbClr val="508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549" y="346794"/>
            <a:ext cx="12503573" cy="9070847"/>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5336" y="351128"/>
            <a:ext cx="6252076" cy="907084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8" name="Straight Connector 107">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6052" y="6782104"/>
            <a:ext cx="44970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351129"/>
            <a:ext cx="12506282" cy="907084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6" name="How to Contact Nate Shapiro:…"/>
          <p:cNvSpPr txBox="1">
            <a:spLocks noGrp="1"/>
          </p:cNvSpPr>
          <p:nvPr>
            <p:ph type="title"/>
          </p:nvPr>
        </p:nvSpPr>
        <p:spPr>
          <a:xfrm>
            <a:off x="6845300" y="1219804"/>
            <a:ext cx="5524500" cy="2005996"/>
          </a:xfrm>
          <a:prstGeom prst="rect">
            <a:avLst/>
          </a:prstGeom>
        </p:spPr>
        <p:txBody>
          <a:bodyPr vert="horz" lIns="91440" tIns="45720" rIns="91440" bIns="45720" rtlCol="0" anchor="b">
            <a:noAutofit/>
          </a:bodyPr>
          <a:lstStyle/>
          <a:p>
            <a:pPr defTabSz="914400">
              <a:lnSpc>
                <a:spcPct val="90000"/>
              </a:lnSpc>
              <a:spcBef>
                <a:spcPct val="0"/>
              </a:spcBef>
              <a:defRPr sz="5192"/>
            </a:pPr>
            <a:r>
              <a:rPr lang="en-US" sz="4000" b="1" dirty="0"/>
              <a:t>Ronald Reagan Orchestra Booster Club General Meeting</a:t>
            </a:r>
            <a:endParaRPr lang="en-US" sz="4000" b="1" u="sng" kern="1200" dirty="0">
              <a:solidFill>
                <a:schemeClr val="tx1">
                  <a:lumMod val="85000"/>
                  <a:lumOff val="15000"/>
                </a:schemeClr>
              </a:solidFill>
              <a:latin typeface="+mj-lt"/>
              <a:ea typeface="+mj-ea"/>
              <a:cs typeface="+mj-cs"/>
              <a:hlinkClick r:id="rId2">
                <a:extLst>
                  <a:ext uri="{A12FA001-AC4F-418D-AE19-62706E023703}">
                    <ahyp:hlinkClr xmlns:ahyp="http://schemas.microsoft.com/office/drawing/2018/hyperlinkcolor" val="tx"/>
                  </a:ext>
                </a:extLst>
              </a:hlinkClick>
            </a:endParaRPr>
          </a:p>
        </p:txBody>
      </p:sp>
      <p:pic>
        <p:nvPicPr>
          <p:cNvPr id="157" name="Image" descr="Image"/>
          <p:cNvPicPr>
            <a:picLocks noChangeAspect="1"/>
          </p:cNvPicPr>
          <p:nvPr/>
        </p:nvPicPr>
        <p:blipFill rotWithShape="1">
          <a:blip r:embed="rId3"/>
          <a:srcRect l="12416" r="1150"/>
          <a:stretch/>
        </p:blipFill>
        <p:spPr>
          <a:xfrm>
            <a:off x="930201" y="1219804"/>
            <a:ext cx="4899963" cy="7311174"/>
          </a:xfrm>
          <a:prstGeom prst="rect">
            <a:avLst/>
          </a:prstGeom>
        </p:spPr>
      </p:pic>
      <p:sp>
        <p:nvSpPr>
          <p:cNvPr id="2" name="Rectangle 1">
            <a:extLst>
              <a:ext uri="{FF2B5EF4-FFF2-40B4-BE49-F238E27FC236}">
                <a16:creationId xmlns:a16="http://schemas.microsoft.com/office/drawing/2014/main" id="{A5E088AA-31E4-48A9-8A4C-45946ED12415}"/>
              </a:ext>
            </a:extLst>
          </p:cNvPr>
          <p:cNvSpPr/>
          <p:nvPr/>
        </p:nvSpPr>
        <p:spPr>
          <a:xfrm>
            <a:off x="6845300" y="3798173"/>
            <a:ext cx="5665748" cy="1323439"/>
          </a:xfrm>
          <a:prstGeom prst="rect">
            <a:avLst/>
          </a:prstGeom>
        </p:spPr>
        <p:txBody>
          <a:bodyPr wrap="square">
            <a:spAutoFit/>
          </a:bodyPr>
          <a:lstStyle/>
          <a:p>
            <a:pPr lvl="0" hangingPunct="1"/>
            <a:r>
              <a:rPr lang="en-US" sz="4000" b="1" dirty="0"/>
              <a:t>May 10th, 2021</a:t>
            </a:r>
          </a:p>
          <a:p>
            <a:pPr lvl="0" hangingPunct="1"/>
            <a:r>
              <a:rPr lang="en-US" sz="4000" b="1" dirty="0"/>
              <a:t>6:30-7:00PM</a:t>
            </a:r>
          </a:p>
        </p:txBody>
      </p:sp>
    </p:spTree>
    <p:extLst>
      <p:ext uri="{BB962C8B-B14F-4D97-AF65-F5344CB8AC3E}">
        <p14:creationId xmlns:p14="http://schemas.microsoft.com/office/powerpoint/2010/main" val="41181880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p:cNvSpPr txBox="1">
            <a:spLocks noGrp="1"/>
          </p:cNvSpPr>
          <p:nvPr>
            <p:ph type="title"/>
          </p:nvPr>
        </p:nvSpPr>
        <p:spPr>
          <a:prstGeom prst="rect">
            <a:avLst/>
          </a:prstGeom>
        </p:spPr>
        <p:txBody>
          <a:bodyPr/>
          <a:lstStyle/>
          <a:p>
            <a:r>
              <a:t>  </a:t>
            </a:r>
          </a:p>
        </p:txBody>
      </p:sp>
      <p:sp>
        <p:nvSpPr>
          <p:cNvPr id="153" name="Volunteers needed:…"/>
          <p:cNvSpPr txBox="1">
            <a:spLocks noGrp="1"/>
          </p:cNvSpPr>
          <p:nvPr>
            <p:ph type="body" idx="1"/>
          </p:nvPr>
        </p:nvSpPr>
        <p:spPr>
          <a:xfrm>
            <a:off x="1295400" y="2120900"/>
            <a:ext cx="11099800" cy="3390900"/>
          </a:xfrm>
          <a:prstGeom prst="rect">
            <a:avLst/>
          </a:prstGeom>
        </p:spPr>
        <p:txBody>
          <a:bodyPr/>
          <a:lstStyle/>
          <a:p>
            <a:r>
              <a:rPr u="sng" dirty="0"/>
              <a:t>Volunteers needed:</a:t>
            </a:r>
          </a:p>
          <a:p>
            <a:pPr lvl="1"/>
            <a:r>
              <a:rPr lang="en-US" dirty="0"/>
              <a:t>Uniform Chair position needed for next school year</a:t>
            </a:r>
          </a:p>
        </p:txBody>
      </p:sp>
      <p:pic>
        <p:nvPicPr>
          <p:cNvPr id="154" name="Image" descr="Image"/>
          <p:cNvPicPr>
            <a:picLocks noChangeAspect="1"/>
          </p:cNvPicPr>
          <p:nvPr/>
        </p:nvPicPr>
        <p:blipFill>
          <a:blip r:embed="rId2"/>
          <a:stretch>
            <a:fillRect/>
          </a:stretch>
        </p:blipFill>
        <p:spPr>
          <a:xfrm>
            <a:off x="248937" y="7186330"/>
            <a:ext cx="1841501" cy="23749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 name="Rectangle 101">
            <a:extLst>
              <a:ext uri="{FF2B5EF4-FFF2-40B4-BE49-F238E27FC236}">
                <a16:creationId xmlns:a16="http://schemas.microsoft.com/office/drawing/2014/main" id="{7F357D35-3E3E-4EC7-B3AE-C106ABB7D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rgbClr val="5088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334D921-DCE6-4D92-987F-D98C93F1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549" y="346794"/>
            <a:ext cx="12503573" cy="9070847"/>
          </a:xfrm>
          <a:prstGeom prst="rect">
            <a:avLst/>
          </a:prstGeom>
          <a:solidFill>
            <a:srgbClr val="FFFFFF"/>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DE4D942F-489D-4A7B-8983-94254348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5336" y="351128"/>
            <a:ext cx="6252076" cy="9070846"/>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08" name="Straight Connector 107">
            <a:extLst>
              <a:ext uri="{FF2B5EF4-FFF2-40B4-BE49-F238E27FC236}">
                <a16:creationId xmlns:a16="http://schemas.microsoft.com/office/drawing/2014/main" id="{E8F0F547-5526-40CC-8397-442101C26B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86052" y="6782104"/>
            <a:ext cx="44970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593BD913-0EB6-48A4-B22A-6A4DE0898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351129"/>
            <a:ext cx="12506282" cy="9070847"/>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156" name="How to Contact Nate Shapiro:…"/>
          <p:cNvSpPr txBox="1">
            <a:spLocks noGrp="1"/>
          </p:cNvSpPr>
          <p:nvPr>
            <p:ph type="title"/>
          </p:nvPr>
        </p:nvSpPr>
        <p:spPr>
          <a:xfrm>
            <a:off x="6845300" y="1219804"/>
            <a:ext cx="5524500" cy="5471336"/>
          </a:xfrm>
          <a:prstGeom prst="rect">
            <a:avLst/>
          </a:prstGeom>
        </p:spPr>
        <p:txBody>
          <a:bodyPr vert="horz" lIns="91440" tIns="45720" rIns="91440" bIns="45720" rtlCol="0" anchor="b">
            <a:normAutofit/>
          </a:bodyPr>
          <a:lstStyle/>
          <a:p>
            <a:pPr defTabSz="914400">
              <a:lnSpc>
                <a:spcPct val="90000"/>
              </a:lnSpc>
              <a:spcBef>
                <a:spcPct val="0"/>
              </a:spcBef>
              <a:defRPr sz="5192"/>
            </a:pPr>
            <a:r>
              <a:rPr lang="en-US" sz="3200" b="1" kern="1200" dirty="0">
                <a:solidFill>
                  <a:srgbClr val="FFFFFF"/>
                </a:solidFill>
                <a:latin typeface="+mj-lt"/>
                <a:ea typeface="+mj-ea"/>
                <a:cs typeface="+mj-cs"/>
              </a:rPr>
              <a:t>How to Contact Nate Shapiro:</a:t>
            </a:r>
          </a:p>
          <a:p>
            <a:pPr defTabSz="914400">
              <a:lnSpc>
                <a:spcPct val="90000"/>
              </a:lnSpc>
              <a:spcBef>
                <a:spcPct val="0"/>
              </a:spcBef>
              <a:defRPr sz="5192"/>
            </a:pPr>
            <a:r>
              <a:rPr lang="en-US" sz="3200" b="1" kern="1200" dirty="0">
                <a:solidFill>
                  <a:srgbClr val="FFFFFF"/>
                </a:solidFill>
                <a:latin typeface="+mj-lt"/>
                <a:ea typeface="+mj-ea"/>
                <a:cs typeface="+mj-cs"/>
              </a:rPr>
              <a:t>Phone: 210-278-8286</a:t>
            </a:r>
          </a:p>
          <a:p>
            <a:pPr defTabSz="914400">
              <a:lnSpc>
                <a:spcPct val="90000"/>
              </a:lnSpc>
              <a:spcBef>
                <a:spcPct val="0"/>
              </a:spcBef>
              <a:defRPr sz="5192"/>
            </a:pPr>
            <a:r>
              <a:rPr lang="en-US" sz="3200" b="1" kern="1200" dirty="0">
                <a:solidFill>
                  <a:srgbClr val="FFFFFF"/>
                </a:solidFill>
                <a:latin typeface="+mj-lt"/>
                <a:ea typeface="+mj-ea"/>
                <a:cs typeface="+mj-cs"/>
              </a:rPr>
              <a:t>Email: </a:t>
            </a:r>
            <a:r>
              <a:rPr lang="en-US" sz="3200" b="1" u="sng" kern="1200" dirty="0">
                <a:solidFill>
                  <a:schemeClr val="tx1">
                    <a:lumMod val="85000"/>
                    <a:lumOff val="15000"/>
                  </a:schemeClr>
                </a:solidFill>
                <a:latin typeface="+mj-lt"/>
                <a:ea typeface="+mj-ea"/>
                <a:cs typeface="+mj-cs"/>
                <a:hlinkClick r:id="rId2">
                  <a:extLst>
                    <a:ext uri="{A12FA001-AC4F-418D-AE19-62706E023703}">
                      <ahyp:hlinkClr xmlns:ahyp="http://schemas.microsoft.com/office/drawing/2018/hyperlinkcolor" val="tx"/>
                    </a:ext>
                  </a:extLst>
                </a:hlinkClick>
              </a:rPr>
              <a:t>ROBCPresident@Gmail.com</a:t>
            </a:r>
          </a:p>
        </p:txBody>
      </p:sp>
      <p:pic>
        <p:nvPicPr>
          <p:cNvPr id="157" name="Image" descr="Image"/>
          <p:cNvPicPr>
            <a:picLocks noChangeAspect="1"/>
          </p:cNvPicPr>
          <p:nvPr/>
        </p:nvPicPr>
        <p:blipFill rotWithShape="1">
          <a:blip r:embed="rId3"/>
          <a:srcRect l="12416" r="1150"/>
          <a:stretch/>
        </p:blipFill>
        <p:spPr>
          <a:xfrm>
            <a:off x="930201" y="1219804"/>
            <a:ext cx="4899963" cy="7311174"/>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OBC Mission"/>
          <p:cNvSpPr txBox="1">
            <a:spLocks noGrp="1"/>
          </p:cNvSpPr>
          <p:nvPr>
            <p:ph type="title"/>
          </p:nvPr>
        </p:nvSpPr>
        <p:spPr>
          <a:xfrm>
            <a:off x="952500" y="444500"/>
            <a:ext cx="11099800" cy="1600200"/>
          </a:xfrm>
          <a:prstGeom prst="rect">
            <a:avLst/>
          </a:prstGeom>
        </p:spPr>
        <p:txBody>
          <a:bodyPr/>
          <a:lstStyle/>
          <a:p>
            <a:r>
              <a:rPr dirty="0"/>
              <a:t>ROBC Mission</a:t>
            </a:r>
          </a:p>
        </p:txBody>
      </p:sp>
      <p:sp>
        <p:nvSpPr>
          <p:cNvPr id="124" name="The Reagan Orchestra Booster Club is a registered nonprofit organization comprised of Orchestra Directors and parent volunteers dedicated to the promotion of the nationally recognized and award winning Ronald Reagan High School Orchestra.  The ROBC assists in funding the education, performances, and activities of the Reagan High School Orchestra as well as supporting special events, orchestra clinics, and community outreach."/>
          <p:cNvSpPr txBox="1">
            <a:spLocks noGrp="1"/>
          </p:cNvSpPr>
          <p:nvPr>
            <p:ph type="body" idx="1"/>
          </p:nvPr>
        </p:nvSpPr>
        <p:spPr>
          <a:xfrm>
            <a:off x="952500" y="1593850"/>
            <a:ext cx="11099800" cy="6286500"/>
          </a:xfrm>
          <a:prstGeom prst="rect">
            <a:avLst/>
          </a:prstGeom>
        </p:spPr>
        <p:txBody>
          <a:bodyPr>
            <a:normAutofit/>
          </a:bodyPr>
          <a:lstStyle/>
          <a:p>
            <a:pPr marL="0" indent="0" defTabSz="457200">
              <a:spcBef>
                <a:spcPts val="0"/>
              </a:spcBef>
              <a:buSzTx/>
              <a:buNone/>
              <a:defRPr sz="3100">
                <a:solidFill>
                  <a:srgbClr val="2A2A2A"/>
                </a:solidFill>
                <a:latin typeface="Helvetica"/>
                <a:ea typeface="Helvetica"/>
                <a:cs typeface="Helvetica"/>
                <a:sym typeface="Helvetica"/>
              </a:defRPr>
            </a:pPr>
            <a:r>
              <a:rPr dirty="0"/>
              <a:t>The Reagan Orchestra Booster Club is a registered nonprofit organization comprised of Orchestra Directors and </a:t>
            </a:r>
            <a:r>
              <a:rPr b="1" dirty="0"/>
              <a:t>parent volunteers </a:t>
            </a:r>
            <a:r>
              <a:rPr dirty="0"/>
              <a:t>dedicated to the promotion of the nationally recognized and award</a:t>
            </a:r>
            <a:r>
              <a:rPr lang="en-US" dirty="0"/>
              <a:t>-</a:t>
            </a:r>
            <a:r>
              <a:rPr dirty="0"/>
              <a:t>winning Ronald Reagan High School Orchestra.  </a:t>
            </a:r>
            <a:endParaRPr lang="en-US" dirty="0"/>
          </a:p>
          <a:p>
            <a:pPr marL="0" indent="0" defTabSz="457200">
              <a:spcBef>
                <a:spcPts val="0"/>
              </a:spcBef>
              <a:buSzTx/>
              <a:buNone/>
              <a:defRPr sz="3100">
                <a:solidFill>
                  <a:srgbClr val="2A2A2A"/>
                </a:solidFill>
                <a:latin typeface="Helvetica"/>
                <a:ea typeface="Helvetica"/>
                <a:cs typeface="Helvetica"/>
                <a:sym typeface="Helvetica"/>
              </a:defRPr>
            </a:pPr>
            <a:endParaRPr lang="en-US" dirty="0"/>
          </a:p>
          <a:p>
            <a:pPr marL="0" indent="0" defTabSz="457200">
              <a:spcBef>
                <a:spcPts val="0"/>
              </a:spcBef>
              <a:buSzTx/>
              <a:buNone/>
              <a:defRPr sz="3100">
                <a:solidFill>
                  <a:srgbClr val="2A2A2A"/>
                </a:solidFill>
                <a:latin typeface="Helvetica"/>
                <a:ea typeface="Helvetica"/>
                <a:cs typeface="Helvetica"/>
                <a:sym typeface="Helvetica"/>
              </a:defRPr>
            </a:pPr>
            <a:r>
              <a:rPr dirty="0"/>
              <a:t>The ROBC assists in funding the education, performances, and activities of the Reagan High School Orchestra as well as supporting special events, orchestra clinics, and community outreach.</a:t>
            </a:r>
          </a:p>
        </p:txBody>
      </p:sp>
      <p:pic>
        <p:nvPicPr>
          <p:cNvPr id="125" name="Image" descr="Image"/>
          <p:cNvPicPr>
            <a:picLocks noChangeAspect="1"/>
          </p:cNvPicPr>
          <p:nvPr/>
        </p:nvPicPr>
        <p:blipFill>
          <a:blip r:embed="rId2"/>
          <a:stretch>
            <a:fillRect/>
          </a:stretch>
        </p:blipFill>
        <p:spPr>
          <a:xfrm>
            <a:off x="248937" y="7186330"/>
            <a:ext cx="1841501" cy="23749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D405D5-8990-4918-A70D-9B6D038C4AF3}"/>
              </a:ext>
            </a:extLst>
          </p:cNvPr>
          <p:cNvPicPr>
            <a:picLocks noChangeAspect="1"/>
          </p:cNvPicPr>
          <p:nvPr/>
        </p:nvPicPr>
        <p:blipFill>
          <a:blip r:embed="rId2"/>
          <a:stretch>
            <a:fillRect/>
          </a:stretch>
        </p:blipFill>
        <p:spPr>
          <a:xfrm>
            <a:off x="10147300" y="7372350"/>
            <a:ext cx="2108200" cy="2108200"/>
          </a:xfrm>
          <a:prstGeom prst="rect">
            <a:avLst/>
          </a:prstGeom>
        </p:spPr>
      </p:pic>
      <p:sp>
        <p:nvSpPr>
          <p:cNvPr id="127" name="Your ROBC Volunteers:"/>
          <p:cNvSpPr txBox="1">
            <a:spLocks noGrp="1"/>
          </p:cNvSpPr>
          <p:nvPr>
            <p:ph type="title"/>
          </p:nvPr>
        </p:nvSpPr>
        <p:spPr>
          <a:prstGeom prst="rect">
            <a:avLst/>
          </a:prstGeom>
        </p:spPr>
        <p:txBody>
          <a:bodyPr/>
          <a:lstStyle/>
          <a:p>
            <a:r>
              <a:t>Your ROBC Volunteers:</a:t>
            </a:r>
          </a:p>
        </p:txBody>
      </p:sp>
      <p:sp>
        <p:nvSpPr>
          <p:cNvPr id="128" name="Board Members:…"/>
          <p:cNvSpPr txBox="1">
            <a:spLocks noGrp="1"/>
          </p:cNvSpPr>
          <p:nvPr>
            <p:ph type="body" sz="half" idx="1"/>
          </p:nvPr>
        </p:nvSpPr>
        <p:spPr>
          <a:xfrm>
            <a:off x="749300" y="2597150"/>
            <a:ext cx="5753100" cy="6286500"/>
          </a:xfrm>
          <a:prstGeom prst="rect">
            <a:avLst/>
          </a:prstGeom>
          <a:ln w="28575">
            <a:solidFill>
              <a:schemeClr val="accent4"/>
            </a:solidFill>
          </a:ln>
        </p:spPr>
        <p:txBody>
          <a:bodyPr/>
          <a:lstStyle/>
          <a:p>
            <a:pPr marL="0" indent="0">
              <a:buSzTx/>
              <a:buNone/>
              <a:defRPr b="1" u="sng">
                <a:latin typeface="Helvetica"/>
                <a:ea typeface="Helvetica"/>
                <a:cs typeface="Helvetica"/>
                <a:sym typeface="Helvetica"/>
              </a:defRPr>
            </a:pPr>
            <a:r>
              <a:rPr dirty="0"/>
              <a:t>Board Members:</a:t>
            </a:r>
          </a:p>
          <a:p>
            <a:r>
              <a:rPr dirty="0"/>
              <a:t>President - </a:t>
            </a:r>
            <a:r>
              <a:rPr b="1" dirty="0">
                <a:latin typeface="Helvetica"/>
                <a:ea typeface="Helvetica"/>
                <a:cs typeface="Helvetica"/>
                <a:sym typeface="Helvetica"/>
              </a:rPr>
              <a:t>Nathan Shapiro</a:t>
            </a:r>
          </a:p>
          <a:p>
            <a:r>
              <a:rPr dirty="0"/>
              <a:t>Vice President </a:t>
            </a:r>
            <a:r>
              <a:rPr lang="en-US" dirty="0"/>
              <a:t>–</a:t>
            </a:r>
            <a:r>
              <a:rPr dirty="0"/>
              <a:t> </a:t>
            </a:r>
            <a:r>
              <a:rPr lang="en-US" b="1" dirty="0">
                <a:latin typeface="Helvetica"/>
                <a:ea typeface="Helvetica"/>
                <a:cs typeface="Helvetica"/>
                <a:sym typeface="Helvetica"/>
              </a:rPr>
              <a:t>Kristen Roach</a:t>
            </a:r>
            <a:endParaRPr b="1" dirty="0">
              <a:latin typeface="Helvetica"/>
              <a:ea typeface="Helvetica"/>
              <a:cs typeface="Helvetica"/>
              <a:sym typeface="Helvetica"/>
            </a:endParaRPr>
          </a:p>
          <a:p>
            <a:r>
              <a:rPr dirty="0"/>
              <a:t>Treasurer - </a:t>
            </a:r>
            <a:r>
              <a:rPr b="1" dirty="0">
                <a:latin typeface="Helvetica"/>
                <a:ea typeface="Helvetica"/>
                <a:cs typeface="Helvetica"/>
                <a:sym typeface="Helvetica"/>
              </a:rPr>
              <a:t>John Horton</a:t>
            </a:r>
          </a:p>
          <a:p>
            <a:r>
              <a:rPr dirty="0"/>
              <a:t>Secretary </a:t>
            </a:r>
            <a:r>
              <a:rPr lang="en-US" dirty="0"/>
              <a:t>–</a:t>
            </a:r>
            <a:r>
              <a:rPr dirty="0"/>
              <a:t> </a:t>
            </a:r>
            <a:r>
              <a:rPr lang="en-US" b="1" dirty="0">
                <a:latin typeface="Helvetica"/>
                <a:ea typeface="Helvetica"/>
                <a:cs typeface="Helvetica"/>
                <a:sym typeface="Helvetica"/>
              </a:rPr>
              <a:t>Daniella </a:t>
            </a:r>
            <a:r>
              <a:rPr lang="en-US" b="1" dirty="0" err="1">
                <a:latin typeface="Helvetica"/>
                <a:ea typeface="Helvetica"/>
                <a:cs typeface="Helvetica"/>
                <a:sym typeface="Helvetica"/>
              </a:rPr>
              <a:t>Decanini</a:t>
            </a:r>
            <a:endParaRPr b="1" dirty="0">
              <a:latin typeface="Helvetica"/>
              <a:ea typeface="Helvetica"/>
              <a:cs typeface="Helvetica"/>
              <a:sym typeface="Helvetica"/>
            </a:endParaRPr>
          </a:p>
          <a:p>
            <a:r>
              <a:rPr dirty="0"/>
              <a:t>Publicity - </a:t>
            </a:r>
            <a:r>
              <a:rPr b="1" dirty="0">
                <a:latin typeface="Helvetica"/>
                <a:ea typeface="Helvetica"/>
                <a:cs typeface="Helvetica"/>
                <a:sym typeface="Helvetica"/>
              </a:rPr>
              <a:t>Tara Ford</a:t>
            </a:r>
          </a:p>
          <a:p>
            <a:r>
              <a:rPr dirty="0"/>
              <a:t>Bookkeeper - </a:t>
            </a:r>
            <a:r>
              <a:rPr b="1" dirty="0">
                <a:latin typeface="Helvetica"/>
                <a:ea typeface="Helvetica"/>
                <a:cs typeface="Helvetica"/>
                <a:sym typeface="Helvetica"/>
              </a:rPr>
              <a:t>Angela Halsell</a:t>
            </a:r>
          </a:p>
        </p:txBody>
      </p:sp>
      <p:sp>
        <p:nvSpPr>
          <p:cNvPr id="129" name="Chairs:…"/>
          <p:cNvSpPr txBox="1"/>
          <p:nvPr/>
        </p:nvSpPr>
        <p:spPr>
          <a:xfrm>
            <a:off x="7073900" y="2603500"/>
            <a:ext cx="5372100" cy="4768850"/>
          </a:xfrm>
          <a:prstGeom prst="rect">
            <a:avLst/>
          </a:prstGeom>
          <a:ln w="28575">
            <a:solidFill>
              <a:schemeClr val="accent6">
                <a:lumMod val="60000"/>
                <a:lumOff val="40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490727">
              <a:spcBef>
                <a:spcPts val="2600"/>
              </a:spcBef>
              <a:defRPr sz="2351" b="1" u="sng">
                <a:latin typeface="Helvetica"/>
                <a:ea typeface="Helvetica"/>
                <a:cs typeface="Helvetica"/>
                <a:sym typeface="Helvetica"/>
              </a:defRPr>
            </a:pPr>
            <a:r>
              <a:rPr sz="2800" dirty="0"/>
              <a:t>Chairs:</a:t>
            </a:r>
          </a:p>
          <a:p>
            <a:pPr marL="288035" indent="-288035" algn="l" defTabSz="490727">
              <a:spcBef>
                <a:spcPts val="2600"/>
              </a:spcBef>
              <a:buSzPct val="75000"/>
              <a:buChar char="•"/>
              <a:defRPr sz="2351"/>
            </a:pPr>
            <a:r>
              <a:rPr dirty="0"/>
              <a:t>Meal &amp; Snack Chair - </a:t>
            </a:r>
            <a:r>
              <a:rPr b="1" dirty="0">
                <a:latin typeface="Helvetica"/>
                <a:ea typeface="Helvetica"/>
                <a:cs typeface="Helvetica"/>
                <a:sym typeface="Helvetica"/>
              </a:rPr>
              <a:t>Denise Trevino</a:t>
            </a:r>
          </a:p>
          <a:p>
            <a:pPr marL="288035" indent="-288035" algn="l" defTabSz="490727">
              <a:spcBef>
                <a:spcPts val="2600"/>
              </a:spcBef>
              <a:buSzPct val="75000"/>
              <a:buChar char="•"/>
              <a:defRPr sz="2351"/>
            </a:pPr>
            <a:r>
              <a:rPr dirty="0"/>
              <a:t>Banquet - </a:t>
            </a:r>
            <a:r>
              <a:rPr b="1" dirty="0">
                <a:latin typeface="Helvetica"/>
                <a:ea typeface="Helvetica"/>
                <a:cs typeface="Helvetica"/>
                <a:sym typeface="Helvetica"/>
              </a:rPr>
              <a:t>Thalia Sanchez-Kiolbassa</a:t>
            </a:r>
          </a:p>
          <a:p>
            <a:pPr marL="288035" indent="-288035" algn="l" defTabSz="490727">
              <a:spcBef>
                <a:spcPts val="2600"/>
              </a:spcBef>
              <a:buSzPct val="75000"/>
              <a:buChar char="•"/>
              <a:defRPr sz="2351"/>
            </a:pPr>
            <a:r>
              <a:rPr dirty="0"/>
              <a:t>Uniform Chair - </a:t>
            </a:r>
            <a:r>
              <a:rPr b="1" dirty="0">
                <a:latin typeface="Helvetica"/>
                <a:ea typeface="Helvetica"/>
                <a:cs typeface="Helvetica"/>
                <a:sym typeface="Helvetica"/>
              </a:rPr>
              <a:t>Gabriela </a:t>
            </a:r>
            <a:r>
              <a:rPr lang="en-US" b="1" dirty="0">
                <a:latin typeface="Helvetica"/>
                <a:ea typeface="Helvetica"/>
                <a:cs typeface="Helvetica"/>
                <a:sym typeface="Helvetica"/>
              </a:rPr>
              <a:t>D</a:t>
            </a:r>
            <a:r>
              <a:rPr b="1" dirty="0">
                <a:latin typeface="Helvetica"/>
                <a:ea typeface="Helvetica"/>
                <a:cs typeface="Helvetica"/>
                <a:sym typeface="Helvetica"/>
              </a:rPr>
              <a:t>e la Fuente</a:t>
            </a:r>
          </a:p>
          <a:p>
            <a:pPr marL="288035" indent="-288035" algn="l" defTabSz="490727">
              <a:spcBef>
                <a:spcPts val="2600"/>
              </a:spcBef>
              <a:buSzPct val="75000"/>
              <a:buChar char="•"/>
              <a:defRPr sz="2351"/>
            </a:pPr>
            <a:r>
              <a:rPr dirty="0"/>
              <a:t>Scholarship - </a:t>
            </a:r>
            <a:r>
              <a:rPr b="1" dirty="0">
                <a:latin typeface="Helvetica"/>
                <a:ea typeface="Helvetica"/>
                <a:cs typeface="Helvetica"/>
                <a:sym typeface="Helvetica"/>
              </a:rPr>
              <a:t>Dana Comstock</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reasurer’s Report"/>
          <p:cNvSpPr txBox="1">
            <a:spLocks noGrp="1"/>
          </p:cNvSpPr>
          <p:nvPr>
            <p:ph type="title"/>
          </p:nvPr>
        </p:nvSpPr>
        <p:spPr>
          <a:xfrm>
            <a:off x="952500" y="158751"/>
            <a:ext cx="11099800" cy="1435100"/>
          </a:xfrm>
          <a:prstGeom prst="rect">
            <a:avLst/>
          </a:prstGeom>
        </p:spPr>
        <p:txBody>
          <a:bodyPr/>
          <a:lstStyle/>
          <a:p>
            <a:r>
              <a:rPr dirty="0"/>
              <a:t>Treasurer’s Report</a:t>
            </a:r>
          </a:p>
        </p:txBody>
      </p:sp>
      <p:sp>
        <p:nvSpPr>
          <p:cNvPr id="132" name="Current Balance (as of 2/20): $31,390…"/>
          <p:cNvSpPr txBox="1">
            <a:spLocks noGrp="1"/>
          </p:cNvSpPr>
          <p:nvPr>
            <p:ph type="body" idx="1"/>
          </p:nvPr>
        </p:nvSpPr>
        <p:spPr>
          <a:xfrm>
            <a:off x="474962" y="1778000"/>
            <a:ext cx="7416800" cy="6705599"/>
          </a:xfrm>
          <a:prstGeom prst="rect">
            <a:avLst/>
          </a:prstGeom>
          <a:ln w="38100">
            <a:solidFill>
              <a:schemeClr val="accent5">
                <a:lumMod val="60000"/>
                <a:lumOff val="40000"/>
              </a:schemeClr>
            </a:solidFill>
          </a:ln>
        </p:spPr>
        <p:txBody>
          <a:bodyPr>
            <a:normAutofit fontScale="92500" lnSpcReduction="10000"/>
          </a:bodyPr>
          <a:lstStyle/>
          <a:p>
            <a:pPr marL="395604" indent="-395604" defTabSz="519937">
              <a:spcBef>
                <a:spcPts val="3700"/>
              </a:spcBef>
              <a:defRPr sz="3204"/>
            </a:pPr>
            <a:r>
              <a:rPr dirty="0"/>
              <a:t>Current Balance</a:t>
            </a:r>
            <a:r>
              <a:rPr lang="en-US" dirty="0"/>
              <a:t>: </a:t>
            </a:r>
            <a:r>
              <a:rPr dirty="0"/>
              <a:t> </a:t>
            </a:r>
            <a:r>
              <a:rPr lang="en-US" dirty="0"/>
              <a:t>$20,774 as of 5/7/2021</a:t>
            </a:r>
            <a:r>
              <a:rPr dirty="0"/>
              <a:t> </a:t>
            </a:r>
            <a:endParaRPr lang="en-US" dirty="0"/>
          </a:p>
          <a:p>
            <a:pPr marL="395604" indent="-395604" defTabSz="519937">
              <a:spcBef>
                <a:spcPts val="3700"/>
              </a:spcBef>
              <a:defRPr sz="3204"/>
            </a:pPr>
            <a:r>
              <a:rPr dirty="0"/>
              <a:t>20</a:t>
            </a:r>
            <a:r>
              <a:rPr lang="en-US" dirty="0"/>
              <a:t>20-2021</a:t>
            </a:r>
            <a:r>
              <a:rPr dirty="0"/>
              <a:t> donations to date: </a:t>
            </a:r>
            <a:r>
              <a:rPr lang="en-US" dirty="0"/>
              <a:t>$5829</a:t>
            </a:r>
          </a:p>
          <a:p>
            <a:pPr marL="395604" indent="-395604" defTabSz="519937">
              <a:spcBef>
                <a:spcPts val="3700"/>
              </a:spcBef>
              <a:defRPr sz="3204"/>
            </a:pPr>
            <a:r>
              <a:rPr lang="en-US" dirty="0"/>
              <a:t>Top Spend ($4900) was for;</a:t>
            </a:r>
          </a:p>
          <a:p>
            <a:pPr marL="840104" lvl="1" indent="-395604" defTabSz="519937">
              <a:spcBef>
                <a:spcPts val="3700"/>
              </a:spcBef>
              <a:defRPr sz="3204"/>
            </a:pPr>
            <a:r>
              <a:rPr lang="en-US" dirty="0"/>
              <a:t>Virtual classroom support</a:t>
            </a:r>
          </a:p>
          <a:p>
            <a:pPr marL="840104" lvl="1" indent="-395604" defTabSz="519937">
              <a:spcBef>
                <a:spcPts val="3700"/>
              </a:spcBef>
              <a:defRPr sz="3204"/>
            </a:pPr>
            <a:r>
              <a:rPr lang="en-US" dirty="0"/>
              <a:t>Performance and Interaction</a:t>
            </a:r>
          </a:p>
          <a:p>
            <a:pPr marL="840104" lvl="1" indent="-395604" defTabSz="519937">
              <a:spcBef>
                <a:spcPts val="3700"/>
              </a:spcBef>
              <a:defRPr sz="3204"/>
            </a:pPr>
            <a:r>
              <a:rPr lang="en-US" dirty="0"/>
              <a:t>Equipment &amp; Technology</a:t>
            </a:r>
          </a:p>
          <a:p>
            <a:pPr marL="840104" lvl="1" indent="-395604" defTabSz="519937">
              <a:spcBef>
                <a:spcPts val="3700"/>
              </a:spcBef>
              <a:defRPr sz="3204"/>
            </a:pPr>
            <a:r>
              <a:rPr lang="en-US" dirty="0"/>
              <a:t>Software</a:t>
            </a:r>
          </a:p>
          <a:p>
            <a:pPr marL="840104" lvl="1" indent="-395604" defTabSz="519937">
              <a:spcBef>
                <a:spcPts val="3700"/>
              </a:spcBef>
              <a:defRPr sz="3204"/>
            </a:pPr>
            <a:r>
              <a:rPr lang="en-US" dirty="0"/>
              <a:t>Clinicians/Technical Assistance</a:t>
            </a:r>
          </a:p>
        </p:txBody>
      </p:sp>
      <p:pic>
        <p:nvPicPr>
          <p:cNvPr id="133" name="Image" descr="Image"/>
          <p:cNvPicPr>
            <a:picLocks noChangeAspect="1"/>
          </p:cNvPicPr>
          <p:nvPr/>
        </p:nvPicPr>
        <p:blipFill>
          <a:blip r:embed="rId2"/>
          <a:stretch>
            <a:fillRect/>
          </a:stretch>
        </p:blipFill>
        <p:spPr>
          <a:xfrm>
            <a:off x="10688337" y="7047564"/>
            <a:ext cx="1841501" cy="2115484"/>
          </a:xfrm>
          <a:prstGeom prst="rect">
            <a:avLst/>
          </a:prstGeom>
          <a:ln w="12700">
            <a:miter lim="400000"/>
          </a:ln>
        </p:spPr>
      </p:pic>
      <p:sp>
        <p:nvSpPr>
          <p:cNvPr id="2" name="TextBox 1">
            <a:extLst>
              <a:ext uri="{FF2B5EF4-FFF2-40B4-BE49-F238E27FC236}">
                <a16:creationId xmlns:a16="http://schemas.microsoft.com/office/drawing/2014/main" id="{F764B3BC-4A1D-4840-BDAE-1730642E7BB8}"/>
              </a:ext>
            </a:extLst>
          </p:cNvPr>
          <p:cNvSpPr txBox="1"/>
          <p:nvPr/>
        </p:nvSpPr>
        <p:spPr>
          <a:xfrm>
            <a:off x="8152036" y="1778000"/>
            <a:ext cx="4377802" cy="2380139"/>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4000" b="1" i="0" u="sng" strike="noStrike" cap="none" spc="0" normalizeH="0" baseline="0" dirty="0">
                <a:ln>
                  <a:noFill/>
                </a:ln>
                <a:solidFill>
                  <a:srgbClr val="000000"/>
                </a:solidFill>
                <a:effectLst/>
                <a:uFillTx/>
                <a:latin typeface="+mn-lt"/>
                <a:ea typeface="+mn-ea"/>
                <a:cs typeface="+mn-cs"/>
                <a:sym typeface="Helvetica Light"/>
              </a:rPr>
              <a:t>Positive Cash Flow:</a:t>
            </a: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Total In: 		 $18,138</a:t>
            </a:r>
          </a:p>
          <a:p>
            <a:pPr marL="0" marR="0" indent="0" algn="l" defTabSz="584200" rtl="0" fontAlgn="auto" latinLnBrk="0" hangingPunct="0">
              <a:lnSpc>
                <a:spcPct val="100000"/>
              </a:lnSpc>
              <a:spcBef>
                <a:spcPts val="0"/>
              </a:spcBef>
              <a:spcAft>
                <a:spcPts val="0"/>
              </a:spcAft>
              <a:buClrTx/>
              <a:buSzTx/>
              <a:buFontTx/>
              <a:buNone/>
              <a:tabLst/>
            </a:pPr>
            <a:r>
              <a:rPr lang="en-US" dirty="0"/>
              <a:t>Total Spent: $12,404</a:t>
            </a:r>
          </a:p>
          <a:p>
            <a:pPr marL="0" marR="0" indent="0" algn="l"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Light"/>
              </a:rPr>
              <a:t>Net Inflow:    </a:t>
            </a:r>
            <a:r>
              <a:rPr kumimoji="0" lang="en-US" sz="3600" b="0" i="0" u="none" strike="noStrike" cap="none" spc="0" normalizeH="0" baseline="0" dirty="0">
                <a:ln>
                  <a:noFill/>
                </a:ln>
                <a:solidFill>
                  <a:schemeClr val="accent2">
                    <a:lumMod val="75000"/>
                  </a:schemeClr>
                </a:solidFill>
                <a:effectLst/>
                <a:uFillTx/>
                <a:latin typeface="+mn-lt"/>
                <a:ea typeface="+mn-ea"/>
                <a:cs typeface="+mn-cs"/>
                <a:sym typeface="Helvetica Light"/>
              </a:rPr>
              <a:t>$5734</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reasurer’s Report"/>
          <p:cNvSpPr txBox="1">
            <a:spLocks noGrp="1"/>
          </p:cNvSpPr>
          <p:nvPr>
            <p:ph type="title"/>
          </p:nvPr>
        </p:nvSpPr>
        <p:spPr>
          <a:xfrm>
            <a:off x="1054100" y="293969"/>
            <a:ext cx="11099800" cy="1079500"/>
          </a:xfrm>
          <a:prstGeom prst="rect">
            <a:avLst/>
          </a:prstGeom>
        </p:spPr>
        <p:txBody>
          <a:bodyPr>
            <a:normAutofit fontScale="90000"/>
          </a:bodyPr>
          <a:lstStyle/>
          <a:p>
            <a:r>
              <a:rPr lang="en-US" dirty="0"/>
              <a:t>Fundraising</a:t>
            </a:r>
            <a:endParaRPr dirty="0"/>
          </a:p>
        </p:txBody>
      </p:sp>
      <p:sp>
        <p:nvSpPr>
          <p:cNvPr id="136" name="Fundraising in 2019-2020 school year;…"/>
          <p:cNvSpPr txBox="1">
            <a:spLocks noGrp="1"/>
          </p:cNvSpPr>
          <p:nvPr>
            <p:ph type="body" idx="1"/>
          </p:nvPr>
        </p:nvSpPr>
        <p:spPr>
          <a:xfrm>
            <a:off x="1169687" y="1733550"/>
            <a:ext cx="8368013" cy="6286500"/>
          </a:xfrm>
          <a:prstGeom prst="rect">
            <a:avLst/>
          </a:prstGeom>
        </p:spPr>
        <p:txBody>
          <a:bodyPr/>
          <a:lstStyle/>
          <a:p>
            <a:r>
              <a:rPr dirty="0"/>
              <a:t>Fundraising in 20</a:t>
            </a:r>
            <a:r>
              <a:rPr lang="en-US" dirty="0"/>
              <a:t>20-2021</a:t>
            </a:r>
            <a:r>
              <a:rPr dirty="0"/>
              <a:t> school year;</a:t>
            </a:r>
          </a:p>
          <a:p>
            <a:pPr lvl="1"/>
            <a:r>
              <a:rPr sz="4000" b="1" dirty="0">
                <a:solidFill>
                  <a:schemeClr val="accent2">
                    <a:lumMod val="75000"/>
                  </a:schemeClr>
                </a:solidFill>
              </a:rPr>
              <a:t>Just over </a:t>
            </a:r>
            <a:r>
              <a:rPr lang="en-US" sz="4000" b="1" dirty="0">
                <a:solidFill>
                  <a:schemeClr val="accent2">
                    <a:lumMod val="75000"/>
                  </a:schemeClr>
                </a:solidFill>
              </a:rPr>
              <a:t>$2,600</a:t>
            </a:r>
            <a:endParaRPr sz="4000" b="1" dirty="0">
              <a:solidFill>
                <a:schemeClr val="accent2">
                  <a:lumMod val="75000"/>
                </a:schemeClr>
              </a:solidFill>
            </a:endParaRPr>
          </a:p>
          <a:p>
            <a:pPr lvl="2"/>
            <a:r>
              <a:rPr dirty="0"/>
              <a:t>Top sources;</a:t>
            </a:r>
          </a:p>
          <a:p>
            <a:pPr lvl="3"/>
            <a:r>
              <a:rPr dirty="0"/>
              <a:t>Spirit nights</a:t>
            </a:r>
          </a:p>
          <a:p>
            <a:pPr lvl="3"/>
            <a:r>
              <a:rPr lang="en-US" dirty="0"/>
              <a:t>Wash Tub, Sock sales and one corporate sponsor</a:t>
            </a:r>
            <a:endParaRPr dirty="0"/>
          </a:p>
        </p:txBody>
      </p:sp>
      <p:pic>
        <p:nvPicPr>
          <p:cNvPr id="137" name="Image" descr="Image"/>
          <p:cNvPicPr>
            <a:picLocks noChangeAspect="1"/>
          </p:cNvPicPr>
          <p:nvPr/>
        </p:nvPicPr>
        <p:blipFill>
          <a:blip r:embed="rId2"/>
          <a:stretch>
            <a:fillRect/>
          </a:stretch>
        </p:blipFill>
        <p:spPr>
          <a:xfrm>
            <a:off x="10381649" y="7084730"/>
            <a:ext cx="1841501" cy="2374901"/>
          </a:xfrm>
          <a:prstGeom prst="rect">
            <a:avLst/>
          </a:prstGeom>
          <a:ln w="12700">
            <a:miter lim="400000"/>
          </a:ln>
        </p:spPr>
      </p:pic>
      <p:pic>
        <p:nvPicPr>
          <p:cNvPr id="2" name="Picture 1">
            <a:extLst>
              <a:ext uri="{FF2B5EF4-FFF2-40B4-BE49-F238E27FC236}">
                <a16:creationId xmlns:a16="http://schemas.microsoft.com/office/drawing/2014/main" id="{6EBD26BE-604E-4BCF-95FD-48FCDFAB924F}"/>
              </a:ext>
            </a:extLst>
          </p:cNvPr>
          <p:cNvPicPr>
            <a:picLocks noChangeAspect="1"/>
          </p:cNvPicPr>
          <p:nvPr/>
        </p:nvPicPr>
        <p:blipFill>
          <a:blip r:embed="rId3"/>
          <a:stretch>
            <a:fillRect/>
          </a:stretch>
        </p:blipFill>
        <p:spPr>
          <a:xfrm>
            <a:off x="8010525" y="3362325"/>
            <a:ext cx="4029075" cy="819150"/>
          </a:xfrm>
          <a:prstGeom prst="rect">
            <a:avLst/>
          </a:prstGeom>
        </p:spPr>
      </p:pic>
      <p:pic>
        <p:nvPicPr>
          <p:cNvPr id="3" name="Picture 2">
            <a:extLst>
              <a:ext uri="{FF2B5EF4-FFF2-40B4-BE49-F238E27FC236}">
                <a16:creationId xmlns:a16="http://schemas.microsoft.com/office/drawing/2014/main" id="{82C78741-D778-4E1B-8B84-99E0A13F76E7}"/>
              </a:ext>
            </a:extLst>
          </p:cNvPr>
          <p:cNvPicPr>
            <a:picLocks noChangeAspect="1"/>
          </p:cNvPicPr>
          <p:nvPr/>
        </p:nvPicPr>
        <p:blipFill>
          <a:blip r:embed="rId4"/>
          <a:stretch>
            <a:fillRect/>
          </a:stretch>
        </p:blipFill>
        <p:spPr>
          <a:xfrm>
            <a:off x="633713" y="504825"/>
            <a:ext cx="2057400" cy="1428750"/>
          </a:xfrm>
          <a:prstGeom prst="rect">
            <a:avLst/>
          </a:prstGeom>
        </p:spPr>
      </p:pic>
      <p:pic>
        <p:nvPicPr>
          <p:cNvPr id="4" name="Picture 3">
            <a:extLst>
              <a:ext uri="{FF2B5EF4-FFF2-40B4-BE49-F238E27FC236}">
                <a16:creationId xmlns:a16="http://schemas.microsoft.com/office/drawing/2014/main" id="{7B5F3BC8-B1AE-4C12-AD8A-CF500F97515B}"/>
              </a:ext>
            </a:extLst>
          </p:cNvPr>
          <p:cNvPicPr>
            <a:picLocks noChangeAspect="1"/>
          </p:cNvPicPr>
          <p:nvPr/>
        </p:nvPicPr>
        <p:blipFill>
          <a:blip r:embed="rId5"/>
          <a:stretch>
            <a:fillRect/>
          </a:stretch>
        </p:blipFill>
        <p:spPr>
          <a:xfrm>
            <a:off x="325738" y="4437062"/>
            <a:ext cx="1438275" cy="1381125"/>
          </a:xfrm>
          <a:prstGeom prst="rect">
            <a:avLst/>
          </a:prstGeom>
        </p:spPr>
      </p:pic>
      <p:pic>
        <p:nvPicPr>
          <p:cNvPr id="5" name="Picture 4">
            <a:extLst>
              <a:ext uri="{FF2B5EF4-FFF2-40B4-BE49-F238E27FC236}">
                <a16:creationId xmlns:a16="http://schemas.microsoft.com/office/drawing/2014/main" id="{2396CCEA-E234-4FCD-8D3B-2272F434B0C2}"/>
              </a:ext>
            </a:extLst>
          </p:cNvPr>
          <p:cNvPicPr>
            <a:picLocks noChangeAspect="1"/>
          </p:cNvPicPr>
          <p:nvPr/>
        </p:nvPicPr>
        <p:blipFill>
          <a:blip r:embed="rId6"/>
          <a:stretch>
            <a:fillRect/>
          </a:stretch>
        </p:blipFill>
        <p:spPr>
          <a:xfrm>
            <a:off x="4448175" y="8233428"/>
            <a:ext cx="3171825" cy="1114425"/>
          </a:xfrm>
          <a:prstGeom prst="rect">
            <a:avLst/>
          </a:prstGeom>
        </p:spPr>
      </p:pic>
      <p:pic>
        <p:nvPicPr>
          <p:cNvPr id="6" name="Picture 5">
            <a:extLst>
              <a:ext uri="{FF2B5EF4-FFF2-40B4-BE49-F238E27FC236}">
                <a16:creationId xmlns:a16="http://schemas.microsoft.com/office/drawing/2014/main" id="{67EC6FC1-0ADA-4C35-AF2F-B0CEDAEABC9E}"/>
              </a:ext>
            </a:extLst>
          </p:cNvPr>
          <p:cNvPicPr>
            <a:picLocks noChangeAspect="1"/>
          </p:cNvPicPr>
          <p:nvPr/>
        </p:nvPicPr>
        <p:blipFill>
          <a:blip r:embed="rId7"/>
          <a:stretch>
            <a:fillRect/>
          </a:stretch>
        </p:blipFill>
        <p:spPr>
          <a:xfrm>
            <a:off x="8561386" y="4935768"/>
            <a:ext cx="2227263" cy="1114425"/>
          </a:xfrm>
          <a:prstGeom prst="rect">
            <a:avLst/>
          </a:prstGeom>
        </p:spPr>
      </p:pic>
      <p:pic>
        <p:nvPicPr>
          <p:cNvPr id="8" name="Picture 7">
            <a:extLst>
              <a:ext uri="{FF2B5EF4-FFF2-40B4-BE49-F238E27FC236}">
                <a16:creationId xmlns:a16="http://schemas.microsoft.com/office/drawing/2014/main" id="{967009F4-5F6E-4E8C-96C9-F718F932F427}"/>
              </a:ext>
            </a:extLst>
          </p:cNvPr>
          <p:cNvPicPr>
            <a:picLocks noChangeAspect="1"/>
          </p:cNvPicPr>
          <p:nvPr/>
        </p:nvPicPr>
        <p:blipFill>
          <a:blip r:embed="rId8"/>
          <a:stretch>
            <a:fillRect/>
          </a:stretch>
        </p:blipFill>
        <p:spPr>
          <a:xfrm>
            <a:off x="633713" y="7806531"/>
            <a:ext cx="2133600" cy="131445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B7F7A8-B09A-4F0B-BB23-8B52FD9D1497}"/>
              </a:ext>
            </a:extLst>
          </p:cNvPr>
          <p:cNvPicPr>
            <a:picLocks noChangeAspect="1"/>
          </p:cNvPicPr>
          <p:nvPr/>
        </p:nvPicPr>
        <p:blipFill>
          <a:blip r:embed="rId2"/>
          <a:stretch>
            <a:fillRect/>
          </a:stretch>
        </p:blipFill>
        <p:spPr>
          <a:xfrm>
            <a:off x="9372600" y="495302"/>
            <a:ext cx="3454400" cy="5295900"/>
          </a:xfrm>
          <a:prstGeom prst="rect">
            <a:avLst/>
          </a:prstGeom>
        </p:spPr>
      </p:pic>
      <p:pic>
        <p:nvPicPr>
          <p:cNvPr id="3" name="Picture 2">
            <a:extLst>
              <a:ext uri="{FF2B5EF4-FFF2-40B4-BE49-F238E27FC236}">
                <a16:creationId xmlns:a16="http://schemas.microsoft.com/office/drawing/2014/main" id="{2D01C982-392E-4D51-962A-F5521C5FDDE5}"/>
              </a:ext>
            </a:extLst>
          </p:cNvPr>
          <p:cNvPicPr>
            <a:picLocks noChangeAspect="1"/>
          </p:cNvPicPr>
          <p:nvPr/>
        </p:nvPicPr>
        <p:blipFill>
          <a:blip r:embed="rId3"/>
          <a:stretch>
            <a:fillRect/>
          </a:stretch>
        </p:blipFill>
        <p:spPr>
          <a:xfrm>
            <a:off x="520700" y="3873500"/>
            <a:ext cx="7556500" cy="5435600"/>
          </a:xfrm>
          <a:prstGeom prst="rect">
            <a:avLst/>
          </a:prstGeom>
        </p:spPr>
      </p:pic>
      <p:sp>
        <p:nvSpPr>
          <p:cNvPr id="139" name="2020 ROBC Highlights"/>
          <p:cNvSpPr txBox="1">
            <a:spLocks noGrp="1"/>
          </p:cNvSpPr>
          <p:nvPr>
            <p:ph type="title"/>
          </p:nvPr>
        </p:nvSpPr>
        <p:spPr>
          <a:xfrm>
            <a:off x="368300" y="419100"/>
            <a:ext cx="7124700" cy="2159000"/>
          </a:xfrm>
          <a:prstGeom prst="rect">
            <a:avLst/>
          </a:prstGeom>
        </p:spPr>
        <p:txBody>
          <a:bodyPr>
            <a:normAutofit fontScale="90000"/>
          </a:bodyPr>
          <a:lstStyle/>
          <a:p>
            <a:r>
              <a:rPr lang="en-US" dirty="0"/>
              <a:t>Where did your money go?</a:t>
            </a:r>
            <a:endParaRPr dirty="0"/>
          </a:p>
        </p:txBody>
      </p:sp>
      <p:sp>
        <p:nvSpPr>
          <p:cNvPr id="140" name="Finalized the following Orchestra “Wish List” items;…"/>
          <p:cNvSpPr txBox="1">
            <a:spLocks noGrp="1"/>
          </p:cNvSpPr>
          <p:nvPr>
            <p:ph type="body" idx="1"/>
          </p:nvPr>
        </p:nvSpPr>
        <p:spPr>
          <a:xfrm>
            <a:off x="2921000" y="2819399"/>
            <a:ext cx="6172200" cy="1143000"/>
          </a:xfrm>
          <a:prstGeom prst="rect">
            <a:avLst/>
          </a:prstGeom>
          <a:ln w="38100">
            <a:solidFill>
              <a:schemeClr val="accent2">
                <a:lumMod val="40000"/>
                <a:lumOff val="60000"/>
              </a:schemeClr>
            </a:solidFill>
          </a:ln>
        </p:spPr>
        <p:txBody>
          <a:bodyPr>
            <a:noAutofit/>
          </a:bodyPr>
          <a:lstStyle/>
          <a:p>
            <a:pPr marL="0" indent="0" defTabSz="473201">
              <a:spcBef>
                <a:spcPts val="3400"/>
              </a:spcBef>
              <a:buNone/>
              <a:defRPr sz="2916"/>
            </a:pPr>
            <a:r>
              <a:rPr lang="en-US" sz="4400" dirty="0"/>
              <a:t>2 Blue Yeti Microphones</a:t>
            </a:r>
            <a:endParaRPr sz="4400" dirty="0"/>
          </a:p>
        </p:txBody>
      </p:sp>
      <p:sp>
        <p:nvSpPr>
          <p:cNvPr id="6" name="Finalized the following Orchestra “Wish List” items;…">
            <a:extLst>
              <a:ext uri="{FF2B5EF4-FFF2-40B4-BE49-F238E27FC236}">
                <a16:creationId xmlns:a16="http://schemas.microsoft.com/office/drawing/2014/main" id="{DA6C0861-4DC5-42CF-A447-1DDDEB85A48F}"/>
              </a:ext>
            </a:extLst>
          </p:cNvPr>
          <p:cNvSpPr txBox="1">
            <a:spLocks/>
          </p:cNvSpPr>
          <p:nvPr/>
        </p:nvSpPr>
        <p:spPr>
          <a:xfrm>
            <a:off x="8661400" y="6858000"/>
            <a:ext cx="2476500" cy="1485900"/>
          </a:xfrm>
          <a:prstGeom prst="rect">
            <a:avLst/>
          </a:prstGeom>
          <a:ln w="38100">
            <a:solidFill>
              <a:schemeClr val="accent4">
                <a:lumMod val="75000"/>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a:lstStyle>
          <a:p>
            <a:pPr marL="0" indent="0" defTabSz="473201" hangingPunct="1">
              <a:spcBef>
                <a:spcPts val="3400"/>
              </a:spcBef>
              <a:buNone/>
              <a:defRPr sz="2916"/>
            </a:pPr>
            <a:r>
              <a:rPr lang="en-US" sz="4400" dirty="0"/>
              <a:t>18” Ring Lights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EE506E-5032-48D2-944D-7A8EC93152A1}"/>
              </a:ext>
            </a:extLst>
          </p:cNvPr>
          <p:cNvPicPr>
            <a:picLocks noChangeAspect="1"/>
          </p:cNvPicPr>
          <p:nvPr/>
        </p:nvPicPr>
        <p:blipFill>
          <a:blip r:embed="rId2"/>
          <a:stretch>
            <a:fillRect/>
          </a:stretch>
        </p:blipFill>
        <p:spPr>
          <a:xfrm>
            <a:off x="6054725" y="695325"/>
            <a:ext cx="6657975" cy="8362950"/>
          </a:xfrm>
          <a:prstGeom prst="rect">
            <a:avLst/>
          </a:prstGeom>
        </p:spPr>
      </p:pic>
      <p:sp>
        <p:nvSpPr>
          <p:cNvPr id="142" name="2020 ROBC Highlights"/>
          <p:cNvSpPr txBox="1">
            <a:spLocks noGrp="1"/>
          </p:cNvSpPr>
          <p:nvPr>
            <p:ph type="title"/>
          </p:nvPr>
        </p:nvSpPr>
        <p:spPr>
          <a:xfrm>
            <a:off x="952500" y="444500"/>
            <a:ext cx="6540500" cy="2159000"/>
          </a:xfrm>
          <a:prstGeom prst="rect">
            <a:avLst/>
          </a:prstGeom>
        </p:spPr>
        <p:txBody>
          <a:bodyPr>
            <a:normAutofit fontScale="90000"/>
          </a:bodyPr>
          <a:lstStyle/>
          <a:p>
            <a:r>
              <a:rPr lang="en-US" dirty="0"/>
              <a:t>Where did your money go?</a:t>
            </a:r>
            <a:endParaRPr dirty="0"/>
          </a:p>
        </p:txBody>
      </p:sp>
      <p:sp>
        <p:nvSpPr>
          <p:cNvPr id="5" name="Finalized the following Orchestra “Wish List” items;…">
            <a:extLst>
              <a:ext uri="{FF2B5EF4-FFF2-40B4-BE49-F238E27FC236}">
                <a16:creationId xmlns:a16="http://schemas.microsoft.com/office/drawing/2014/main" id="{D53A0CBA-33FF-476E-A320-A05449D61F95}"/>
              </a:ext>
            </a:extLst>
          </p:cNvPr>
          <p:cNvSpPr txBox="1">
            <a:spLocks noGrp="1"/>
          </p:cNvSpPr>
          <p:nvPr>
            <p:ph type="body" idx="1"/>
          </p:nvPr>
        </p:nvSpPr>
        <p:spPr>
          <a:xfrm>
            <a:off x="952500" y="3047999"/>
            <a:ext cx="3721100" cy="1143000"/>
          </a:xfrm>
          <a:prstGeom prst="rect">
            <a:avLst/>
          </a:prstGeom>
          <a:ln w="38100">
            <a:solidFill>
              <a:schemeClr val="accent6"/>
            </a:solidFill>
          </a:ln>
        </p:spPr>
        <p:txBody>
          <a:bodyPr>
            <a:noAutofit/>
          </a:bodyPr>
          <a:lstStyle/>
          <a:p>
            <a:pPr marL="0" indent="0" defTabSz="473201">
              <a:spcBef>
                <a:spcPts val="3400"/>
              </a:spcBef>
              <a:buNone/>
              <a:defRPr sz="2916"/>
            </a:pPr>
            <a:r>
              <a:rPr lang="en-US" sz="4400" dirty="0"/>
              <a:t>Go Pro Hero 8</a:t>
            </a:r>
            <a:endParaRPr sz="4400" dirty="0"/>
          </a:p>
        </p:txBody>
      </p:sp>
      <p:sp>
        <p:nvSpPr>
          <p:cNvPr id="6" name="Finalized the following Orchestra “Wish List” items;…">
            <a:extLst>
              <a:ext uri="{FF2B5EF4-FFF2-40B4-BE49-F238E27FC236}">
                <a16:creationId xmlns:a16="http://schemas.microsoft.com/office/drawing/2014/main" id="{B8A46B9B-FF32-4245-BB46-1FE092F16F8C}"/>
              </a:ext>
            </a:extLst>
          </p:cNvPr>
          <p:cNvSpPr txBox="1">
            <a:spLocks/>
          </p:cNvSpPr>
          <p:nvPr/>
        </p:nvSpPr>
        <p:spPr>
          <a:xfrm>
            <a:off x="952500" y="4635497"/>
            <a:ext cx="6657974" cy="4422777"/>
          </a:xfrm>
          <a:prstGeom prst="rect">
            <a:avLst/>
          </a:prstGeom>
          <a:ln w="38100">
            <a:solidFill>
              <a:schemeClr val="accent6"/>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a:lstStyle>
          <a:p>
            <a:pPr marL="0" indent="0" defTabSz="473201" hangingPunct="1">
              <a:spcBef>
                <a:spcPts val="3400"/>
              </a:spcBef>
              <a:buFontTx/>
              <a:buNone/>
              <a:defRPr sz="2916"/>
            </a:pPr>
            <a:r>
              <a:rPr lang="en-US" dirty="0"/>
              <a:t>Other Items:</a:t>
            </a:r>
          </a:p>
          <a:p>
            <a:pPr defTabSz="473201" hangingPunct="1">
              <a:spcBef>
                <a:spcPts val="3400"/>
              </a:spcBef>
              <a:defRPr sz="2916"/>
            </a:pPr>
            <a:r>
              <a:rPr lang="en-US" dirty="0"/>
              <a:t>Stand for donated large scree TV</a:t>
            </a:r>
          </a:p>
          <a:p>
            <a:pPr defTabSz="473201" hangingPunct="1">
              <a:spcBef>
                <a:spcPts val="3400"/>
              </a:spcBef>
              <a:defRPr sz="2916"/>
            </a:pPr>
            <a:r>
              <a:rPr lang="en-US" dirty="0"/>
              <a:t>Virtual events and clinicians</a:t>
            </a:r>
          </a:p>
          <a:p>
            <a:pPr defTabSz="473201" hangingPunct="1">
              <a:spcBef>
                <a:spcPts val="3400"/>
              </a:spcBef>
              <a:defRPr sz="2916"/>
            </a:pPr>
            <a:r>
              <a:rPr lang="en-US" dirty="0"/>
              <a:t>Software for virtual instruction</a:t>
            </a:r>
          </a:p>
          <a:p>
            <a:pPr defTabSz="473201" hangingPunct="1">
              <a:spcBef>
                <a:spcPts val="3400"/>
              </a:spcBef>
              <a:defRPr sz="2916"/>
            </a:pPr>
            <a:r>
              <a:rPr lang="en-US" dirty="0"/>
              <a:t>Year end event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7">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30333" cy="97536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2020 ROBC Highlights">
            <a:extLst>
              <a:ext uri="{FF2B5EF4-FFF2-40B4-BE49-F238E27FC236}">
                <a16:creationId xmlns:a16="http://schemas.microsoft.com/office/drawing/2014/main" id="{BE9C4E5B-DB5B-450F-88BE-4F24DAE8C736}"/>
              </a:ext>
            </a:extLst>
          </p:cNvPr>
          <p:cNvSpPr txBox="1">
            <a:spLocks noGrp="1"/>
          </p:cNvSpPr>
          <p:nvPr>
            <p:ph type="title"/>
          </p:nvPr>
        </p:nvSpPr>
        <p:spPr>
          <a:xfrm>
            <a:off x="894080" y="866986"/>
            <a:ext cx="3988630" cy="1892749"/>
          </a:xfrm>
          <a:prstGeom prst="rect">
            <a:avLst/>
          </a:prstGeom>
        </p:spPr>
        <p:txBody>
          <a:bodyPr vert="horz" lIns="91440" tIns="45720" rIns="91440" bIns="45720" rtlCol="0" anchor="ctr">
            <a:normAutofit/>
          </a:bodyPr>
          <a:lstStyle/>
          <a:p>
            <a:pPr algn="l" defTabSz="914400">
              <a:lnSpc>
                <a:spcPct val="90000"/>
              </a:lnSpc>
              <a:spcBef>
                <a:spcPct val="0"/>
              </a:spcBef>
            </a:pPr>
            <a:r>
              <a:rPr lang="en-US" sz="4400" kern="1200">
                <a:solidFill>
                  <a:schemeClr val="tx1"/>
                </a:solidFill>
                <a:latin typeface="+mj-lt"/>
                <a:ea typeface="+mj-ea"/>
                <a:cs typeface="+mj-cs"/>
              </a:rPr>
              <a:t>Where did your money go?</a:t>
            </a:r>
          </a:p>
        </p:txBody>
      </p:sp>
      <p:sp>
        <p:nvSpPr>
          <p:cNvPr id="3" name="Text Placeholder 2">
            <a:extLst>
              <a:ext uri="{FF2B5EF4-FFF2-40B4-BE49-F238E27FC236}">
                <a16:creationId xmlns:a16="http://schemas.microsoft.com/office/drawing/2014/main" id="{F55C8025-4680-4F85-BC02-67F0452B763B}"/>
              </a:ext>
            </a:extLst>
          </p:cNvPr>
          <p:cNvSpPr>
            <a:spLocks noGrp="1"/>
          </p:cNvSpPr>
          <p:nvPr>
            <p:ph type="body" idx="1"/>
          </p:nvPr>
        </p:nvSpPr>
        <p:spPr>
          <a:xfrm>
            <a:off x="919857" y="3120500"/>
            <a:ext cx="3655467" cy="5558878"/>
          </a:xfrm>
        </p:spPr>
        <p:txBody>
          <a:bodyPr vert="horz" lIns="91440" tIns="45720" rIns="91440" bIns="45720" rtlCol="0">
            <a:normAutofit/>
          </a:bodyPr>
          <a:lstStyle/>
          <a:p>
            <a:pPr marL="660400" lvl="2" indent="0" defTabSz="914400">
              <a:lnSpc>
                <a:spcPct val="90000"/>
              </a:lnSpc>
              <a:buNone/>
            </a:pPr>
            <a:r>
              <a:rPr lang="en-US" sz="2500" kern="1200" dirty="0">
                <a:solidFill>
                  <a:schemeClr val="tx1"/>
                </a:solidFill>
              </a:rPr>
              <a:t>			</a:t>
            </a:r>
          </a:p>
        </p:txBody>
      </p:sp>
      <p:pic>
        <p:nvPicPr>
          <p:cNvPr id="8" name="Picture 7">
            <a:extLst>
              <a:ext uri="{FF2B5EF4-FFF2-40B4-BE49-F238E27FC236}">
                <a16:creationId xmlns:a16="http://schemas.microsoft.com/office/drawing/2014/main" id="{4422A861-5C76-40B4-A24F-941F877BD04F}"/>
              </a:ext>
            </a:extLst>
          </p:cNvPr>
          <p:cNvPicPr>
            <a:picLocks noChangeAspect="1"/>
          </p:cNvPicPr>
          <p:nvPr/>
        </p:nvPicPr>
        <p:blipFill>
          <a:blip r:embed="rId2"/>
          <a:stretch>
            <a:fillRect/>
          </a:stretch>
        </p:blipFill>
        <p:spPr>
          <a:xfrm>
            <a:off x="5336131" y="1534061"/>
            <a:ext cx="7233545" cy="6685478"/>
          </a:xfrm>
          <a:prstGeom prst="rect">
            <a:avLst/>
          </a:prstGeom>
        </p:spPr>
      </p:pic>
      <p:sp>
        <p:nvSpPr>
          <p:cNvPr id="7" name="Finalized the following Orchestra “Wish List” items;…">
            <a:extLst>
              <a:ext uri="{FF2B5EF4-FFF2-40B4-BE49-F238E27FC236}">
                <a16:creationId xmlns:a16="http://schemas.microsoft.com/office/drawing/2014/main" id="{85FB87D4-5AF9-43F9-8D4D-DCBD35765586}"/>
              </a:ext>
            </a:extLst>
          </p:cNvPr>
          <p:cNvSpPr txBox="1">
            <a:spLocks/>
          </p:cNvSpPr>
          <p:nvPr/>
        </p:nvSpPr>
        <p:spPr>
          <a:xfrm>
            <a:off x="435124" y="3301037"/>
            <a:ext cx="4140200" cy="1866902"/>
          </a:xfrm>
          <a:prstGeom prst="rect">
            <a:avLst/>
          </a:prstGeom>
          <a:ln w="38100">
            <a:solidFill>
              <a:schemeClr val="bg2">
                <a:lumMod val="50000"/>
              </a:schemeClr>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a:lstStyle>
          <a:p>
            <a:pPr marL="0" indent="0" algn="ctr" defTabSz="473201" hangingPunct="1">
              <a:spcBef>
                <a:spcPts val="3400"/>
              </a:spcBef>
              <a:buFontTx/>
              <a:buNone/>
              <a:defRPr sz="2916"/>
            </a:pPr>
            <a:r>
              <a:rPr lang="en-US" sz="4400" dirty="0"/>
              <a:t>Inaugural Scholarship Fund</a:t>
            </a:r>
          </a:p>
        </p:txBody>
      </p:sp>
      <p:pic>
        <p:nvPicPr>
          <p:cNvPr id="12" name="Picture 11">
            <a:extLst>
              <a:ext uri="{FF2B5EF4-FFF2-40B4-BE49-F238E27FC236}">
                <a16:creationId xmlns:a16="http://schemas.microsoft.com/office/drawing/2014/main" id="{580066B4-B1F9-496C-9DE0-DE59349B039C}"/>
              </a:ext>
            </a:extLst>
          </p:cNvPr>
          <p:cNvPicPr>
            <a:picLocks noChangeAspect="1"/>
          </p:cNvPicPr>
          <p:nvPr/>
        </p:nvPicPr>
        <p:blipFill>
          <a:blip r:embed="rId3"/>
          <a:stretch>
            <a:fillRect/>
          </a:stretch>
        </p:blipFill>
        <p:spPr>
          <a:xfrm>
            <a:off x="257324" y="7152486"/>
            <a:ext cx="1841152" cy="2371550"/>
          </a:xfrm>
          <a:prstGeom prst="rect">
            <a:avLst/>
          </a:prstGeom>
        </p:spPr>
      </p:pic>
    </p:spTree>
    <p:extLst>
      <p:ext uri="{BB962C8B-B14F-4D97-AF65-F5344CB8AC3E}">
        <p14:creationId xmlns:p14="http://schemas.microsoft.com/office/powerpoint/2010/main" val="39371474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How we communicate:"/>
          <p:cNvSpPr txBox="1">
            <a:spLocks noGrp="1"/>
          </p:cNvSpPr>
          <p:nvPr>
            <p:ph type="title"/>
          </p:nvPr>
        </p:nvSpPr>
        <p:spPr>
          <a:prstGeom prst="rect">
            <a:avLst/>
          </a:prstGeom>
        </p:spPr>
        <p:txBody>
          <a:bodyPr/>
          <a:lstStyle/>
          <a:p>
            <a:r>
              <a:t>How we communicate:</a:t>
            </a:r>
          </a:p>
        </p:txBody>
      </p:sp>
      <p:sp>
        <p:nvSpPr>
          <p:cNvPr id="149" name="Reagan Orchestra Website: http://reaganorchestra.weebly.com/…"/>
          <p:cNvSpPr txBox="1">
            <a:spLocks noGrp="1"/>
          </p:cNvSpPr>
          <p:nvPr>
            <p:ph type="body" idx="1"/>
          </p:nvPr>
        </p:nvSpPr>
        <p:spPr>
          <a:xfrm>
            <a:off x="952500" y="1733550"/>
            <a:ext cx="11099800" cy="6286500"/>
          </a:xfrm>
          <a:prstGeom prst="rect">
            <a:avLst/>
          </a:prstGeom>
        </p:spPr>
        <p:txBody>
          <a:bodyPr/>
          <a:lstStyle/>
          <a:p>
            <a:r>
              <a:rPr b="1">
                <a:latin typeface="Helvetica"/>
                <a:ea typeface="Helvetica"/>
                <a:cs typeface="Helvetica"/>
                <a:sym typeface="Helvetica"/>
              </a:rPr>
              <a:t>Reagan Orchestra Website</a:t>
            </a:r>
            <a:r>
              <a:t>: http://reaganorchestra.weebly.com/ </a:t>
            </a:r>
          </a:p>
          <a:p>
            <a:r>
              <a:t>Charms: Please make sure your email is updated</a:t>
            </a:r>
          </a:p>
          <a:p>
            <a:r>
              <a:t>General meetings before all regular concerts </a:t>
            </a:r>
          </a:p>
        </p:txBody>
      </p:sp>
      <p:pic>
        <p:nvPicPr>
          <p:cNvPr id="150" name="Image" descr="Image"/>
          <p:cNvPicPr>
            <a:picLocks noChangeAspect="1"/>
          </p:cNvPicPr>
          <p:nvPr/>
        </p:nvPicPr>
        <p:blipFill>
          <a:blip r:embed="rId2"/>
          <a:stretch>
            <a:fillRect/>
          </a:stretch>
        </p:blipFill>
        <p:spPr>
          <a:xfrm>
            <a:off x="248937" y="7186330"/>
            <a:ext cx="1841501" cy="2374901"/>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11292</TotalTime>
  <Words>341</Words>
  <Application>Microsoft Office PowerPoint</Application>
  <PresentationFormat>Custom</PresentationFormat>
  <Paragraphs>62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Helvetica</vt:lpstr>
      <vt:lpstr>Helvetica Light</vt:lpstr>
      <vt:lpstr>Helvetica Neue</vt:lpstr>
      <vt:lpstr>White</vt:lpstr>
      <vt:lpstr>Ronald Reagan Orchestra Booster Club General Meeting</vt:lpstr>
      <vt:lpstr>ROBC Mission</vt:lpstr>
      <vt:lpstr>Your ROBC Volunteers:</vt:lpstr>
      <vt:lpstr>Treasurer’s Report</vt:lpstr>
      <vt:lpstr>Fundraising</vt:lpstr>
      <vt:lpstr>Where did your money go?</vt:lpstr>
      <vt:lpstr>Where did your money go?</vt:lpstr>
      <vt:lpstr>Where did your money go?</vt:lpstr>
      <vt:lpstr>How we communicate:</vt:lpstr>
      <vt:lpstr>  </vt:lpstr>
      <vt:lpstr>How to Contact Nate Shapiro: Phone: 210-278-8286 Email: ROBCPresident@Gmail.com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Ronald Reagan Orchestra Booster Club General Meeting</dc:title>
  <dc:creator>admin</dc:creator>
  <cp:lastModifiedBy>Nathan Shapiro</cp:lastModifiedBy>
  <cp:revision>12</cp:revision>
  <dcterms:modified xsi:type="dcterms:W3CDTF">2021-05-08T21:04:09Z</dcterms:modified>
</cp:coreProperties>
</file>